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3"/>
  </p:sldMasterIdLst>
  <p:notesMasterIdLst>
    <p:notesMasterId r:id="rId6"/>
  </p:notesMasterIdLst>
  <p:sldIdLst>
    <p:sldId id="782" r:id="rId4"/>
    <p:sldId id="268" r:id="rId5"/>
    <p:sldId id="305" r:id="rId7"/>
    <p:sldId id="924" r:id="rId8"/>
    <p:sldId id="925" r:id="rId9"/>
    <p:sldId id="954" r:id="rId10"/>
    <p:sldId id="926" r:id="rId11"/>
    <p:sldId id="927" r:id="rId12"/>
    <p:sldId id="928" r:id="rId13"/>
    <p:sldId id="929" r:id="rId14"/>
    <p:sldId id="930" r:id="rId15"/>
    <p:sldId id="931" r:id="rId16"/>
    <p:sldId id="932" r:id="rId17"/>
    <p:sldId id="933" r:id="rId18"/>
    <p:sldId id="934" r:id="rId19"/>
    <p:sldId id="490" r:id="rId20"/>
    <p:sldId id="623" r:id="rId21"/>
    <p:sldId id="868" r:id="rId22"/>
    <p:sldId id="869" r:id="rId23"/>
    <p:sldId id="870" r:id="rId24"/>
    <p:sldId id="871" r:id="rId25"/>
    <p:sldId id="872" r:id="rId26"/>
    <p:sldId id="873" r:id="rId27"/>
    <p:sldId id="877" r:id="rId28"/>
    <p:sldId id="874" r:id="rId29"/>
    <p:sldId id="878" r:id="rId30"/>
    <p:sldId id="875" r:id="rId31"/>
    <p:sldId id="879" r:id="rId32"/>
    <p:sldId id="880" r:id="rId33"/>
    <p:sldId id="881" r:id="rId34"/>
    <p:sldId id="876" r:id="rId35"/>
    <p:sldId id="981" r:id="rId36"/>
  </p:sldIdLst>
  <p:sldSz cx="12192000" cy="6858000"/>
  <p:notesSz cx="6858000" cy="9144000"/>
  <p:embeddedFontLst>
    <p:embeddedFont>
      <p:font typeface="迷你简汉真广标" panose="02010609000101010101" pitchFamily="49" charset="-122"/>
      <p:regular r:id="rId40"/>
    </p:embeddedFont>
    <p:embeddedFont>
      <p:font typeface="Impact" panose="020B0806030902050204" pitchFamily="34" charset="0"/>
      <p:regular r:id="rId41"/>
    </p:embeddedFont>
    <p:embeddedFont>
      <p:font typeface="微软雅黑" panose="020B0503020204020204" pitchFamily="34" charset="-122"/>
      <p:regular r:id="rId42"/>
    </p:embeddedFont>
    <p:embeddedFont>
      <p:font typeface="Calibri Light" panose="020F0302020204030204" charset="0"/>
      <p:regular r:id="rId43"/>
      <p:italic r:id="rId44"/>
    </p:embeddedFont>
    <p:embeddedFont>
      <p:font typeface="Calibri" panose="020F0502020204030204" charset="0"/>
      <p:regular r:id="rId45"/>
      <p:bold r:id="rId46"/>
      <p:italic r:id="rId47"/>
      <p:boldItalic r:id="rId4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3300"/>
    <a:srgbClr val="C65885"/>
    <a:srgbClr val="01ACBE"/>
    <a:srgbClr val="0000FF"/>
    <a:srgbClr val="407FD5"/>
    <a:srgbClr val="663A77"/>
    <a:srgbClr val="3579D3"/>
    <a:srgbClr val="2DA4B1"/>
    <a:srgbClr val="35B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76" autoAdjust="0"/>
    <p:restoredTop sz="91344" autoAdjust="0"/>
  </p:normalViewPr>
  <p:slideViewPr>
    <p:cSldViewPr snapToGrid="0" showGuides="1">
      <p:cViewPr>
        <p:scale>
          <a:sx n="60" d="100"/>
          <a:sy n="60" d="100"/>
        </p:scale>
        <p:origin x="-1530" y="-456"/>
      </p:cViewPr>
      <p:guideLst>
        <p:guide orient="horz" pos="642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8" Type="http://schemas.openxmlformats.org/officeDocument/2006/relationships/font" Target="fonts/font9.fntdata"/><Relationship Id="rId47" Type="http://schemas.openxmlformats.org/officeDocument/2006/relationships/font" Target="fonts/font8.fntdata"/><Relationship Id="rId46" Type="http://schemas.openxmlformats.org/officeDocument/2006/relationships/font" Target="fonts/font7.fntdata"/><Relationship Id="rId45" Type="http://schemas.openxmlformats.org/officeDocument/2006/relationships/font" Target="fonts/font6.fntdata"/><Relationship Id="rId44" Type="http://schemas.openxmlformats.org/officeDocument/2006/relationships/font" Target="fonts/font5.fntdata"/><Relationship Id="rId43" Type="http://schemas.openxmlformats.org/officeDocument/2006/relationships/font" Target="fonts/font4.fntdata"/><Relationship Id="rId42" Type="http://schemas.openxmlformats.org/officeDocument/2006/relationships/font" Target="fonts/font3.fntdata"/><Relationship Id="rId41" Type="http://schemas.openxmlformats.org/officeDocument/2006/relationships/font" Target="fonts/font2.fntdata"/><Relationship Id="rId40" Type="http://schemas.openxmlformats.org/officeDocument/2006/relationships/font" Target="fonts/font1.fntdata"/><Relationship Id="rId4" Type="http://schemas.openxmlformats.org/officeDocument/2006/relationships/slide" Target="slides/slide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3CDD8-018D-46F9-A32F-0CEAF81152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DB437-8167-4463-A042-CEF8D2D4FB5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DB437-8167-4463-A042-CEF8D2D4FB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DB437-8167-4463-A042-CEF8D2D4FB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0C53-5EA7-4A7B-B035-0D740D79EBF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AE4B-7E0F-4952-BF6F-01DE59CE7E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 flipV="1">
            <a:off x="3025297" y="479822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 userDrawn="1"/>
        </p:nvGrpSpPr>
        <p:grpSpPr>
          <a:xfrm>
            <a:off x="0" y="195105"/>
            <a:ext cx="3126179" cy="569433"/>
            <a:chOff x="0" y="194743"/>
            <a:chExt cx="3126179" cy="569433"/>
          </a:xfrm>
        </p:grpSpPr>
        <p:sp>
          <p:nvSpPr>
            <p:cNvPr id="7" name="圆角矩形 6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9" name="椭圆 8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圆角矩形 12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圆角矩形 13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2" name="标题占位符 1"/>
          <p:cNvSpPr>
            <a:spLocks noGrp="1"/>
          </p:cNvSpPr>
          <p:nvPr>
            <p:ph type="title"/>
          </p:nvPr>
        </p:nvSpPr>
        <p:spPr>
          <a:xfrm>
            <a:off x="416312" y="206333"/>
            <a:ext cx="3050788" cy="5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3" name="页脚占位符 2"/>
          <p:cNvSpPr txBox="1"/>
          <p:nvPr userDrawn="1"/>
        </p:nvSpPr>
        <p:spPr>
          <a:xfrm>
            <a:off x="8077200" y="64688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400" u="sng" dirty="0" smtClean="0">
                <a:solidFill>
                  <a:prstClr val="black">
                    <a:tint val="75000"/>
                  </a:prstClr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欢迎访问</a:t>
            </a:r>
            <a:r>
              <a:rPr lang="zh-CN" altLang="en-US" sz="1400" u="sng" dirty="0" smtClean="0">
                <a:solidFill>
                  <a:prstClr val="black">
                    <a:tint val="75000"/>
                  </a:prstClr>
                </a:solidFill>
                <a:latin typeface="Impact" panose="020B0806030902050204" pitchFamily="34" charset="0"/>
              </a:rPr>
              <a:t>：</a:t>
            </a:r>
            <a:r>
              <a:rPr lang="en-US" altLang="zh-CN" sz="1400" u="sng" dirty="0" smtClean="0">
                <a:solidFill>
                  <a:prstClr val="black">
                    <a:tint val="75000"/>
                  </a:prstClr>
                </a:solidFill>
                <a:latin typeface="Impact" panose="020B0806030902050204" pitchFamily="34" charset="0"/>
              </a:rPr>
              <a:t>xiaoer.yanj.cn</a:t>
            </a:r>
            <a:endParaRPr lang="zh-CN" altLang="en-US" sz="1400" u="sng" dirty="0">
              <a:solidFill>
                <a:prstClr val="black">
                  <a:tint val="75000"/>
                </a:prstClr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0C53-5EA7-4A7B-B035-0D740D79EBF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AE4B-7E0F-4952-BF6F-01DE59CE7E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 flipV="1">
            <a:off x="3025297" y="479822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 userDrawn="1"/>
        </p:nvGrpSpPr>
        <p:grpSpPr>
          <a:xfrm>
            <a:off x="0" y="195105"/>
            <a:ext cx="3126179" cy="569433"/>
            <a:chOff x="0" y="194743"/>
            <a:chExt cx="3126179" cy="569433"/>
          </a:xfrm>
        </p:grpSpPr>
        <p:sp>
          <p:nvSpPr>
            <p:cNvPr id="7" name="圆角矩形 6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9" name="椭圆 8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圆角矩形 12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圆角矩形 13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2" name="标题占位符 1"/>
          <p:cNvSpPr>
            <a:spLocks noGrp="1"/>
          </p:cNvSpPr>
          <p:nvPr>
            <p:ph type="title"/>
          </p:nvPr>
        </p:nvSpPr>
        <p:spPr>
          <a:xfrm>
            <a:off x="416312" y="206333"/>
            <a:ext cx="3050788" cy="5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0C53-5EA7-4A7B-B035-0D740D79EBF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AE4B-7E0F-4952-BF6F-01DE59CE7E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3000">
              <a:schemeClr val="bg1">
                <a:lumMod val="97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0C53-5EA7-4A7B-B035-0D740D79EBF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9AE4B-7E0F-4952-BF6F-01DE59CE7E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3000">
              <a:schemeClr val="bg1">
                <a:lumMod val="97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0C53-5EA7-4A7B-B035-0D740D79EBF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9AE4B-7E0F-4952-BF6F-01DE59CE7E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7.png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1.png"/><Relationship Id="rId3" Type="http://schemas.openxmlformats.org/officeDocument/2006/relationships/tags" Target="../tags/tag7.xml"/><Relationship Id="rId2" Type="http://schemas.openxmlformats.org/officeDocument/2006/relationships/image" Target="../media/image40.png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5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.png"/><Relationship Id="rId3" Type="http://schemas.openxmlformats.org/officeDocument/2006/relationships/tags" Target="../tags/tag4.xml"/><Relationship Id="rId2" Type="http://schemas.openxmlformats.org/officeDocument/2006/relationships/image" Target="../media/image4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31705" y="2112010"/>
            <a:ext cx="2346325" cy="27216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35" y="2108835"/>
            <a:ext cx="2346960" cy="27216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860" y="2108200"/>
            <a:ext cx="7546975" cy="2722245"/>
          </a:xfrm>
          <a:prstGeom prst="rect">
            <a:avLst/>
          </a:prstGeom>
        </p:spPr>
      </p:pic>
      <p:sp>
        <p:nvSpPr>
          <p:cNvPr id="90" name="文本框 89"/>
          <p:cNvSpPr txBox="1"/>
          <p:nvPr/>
        </p:nvSpPr>
        <p:spPr>
          <a:xfrm>
            <a:off x="1371602" y="834713"/>
            <a:ext cx="9245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湖南网</a:t>
            </a:r>
            <a:r>
              <a:rPr lang="zh-CN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络助学过程性考核与学分认定</a:t>
            </a:r>
            <a:endParaRPr lang="zh-CN" altLang="en-US" sz="4000" b="1" dirty="0">
              <a:solidFill>
                <a:srgbClr val="2DA4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-26035" y="2061210"/>
            <a:ext cx="12218035" cy="9525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-14605" y="4862830"/>
            <a:ext cx="12218035" cy="9525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032" y="217128"/>
            <a:ext cx="3050788" cy="546975"/>
          </a:xfrm>
        </p:spPr>
        <p:txBody>
          <a:bodyPr/>
          <a:lstStyle/>
          <a:p>
            <a:r>
              <a:rPr lang="zh-CN" altLang="en-US" sz="2000" dirty="0"/>
              <a:t>手机</a:t>
            </a:r>
            <a:r>
              <a:rPr lang="en-US" altLang="zh-CN" sz="2000" dirty="0"/>
              <a:t>APP-</a:t>
            </a:r>
            <a:r>
              <a:rPr lang="zh-CN" altLang="en-US" sz="2000" dirty="0"/>
              <a:t>学习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275" y="1119505"/>
            <a:ext cx="9351010" cy="578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032" y="217128"/>
            <a:ext cx="3050788" cy="546975"/>
          </a:xfrm>
        </p:spPr>
        <p:txBody>
          <a:bodyPr/>
          <a:lstStyle/>
          <a:p>
            <a:r>
              <a:rPr lang="zh-CN" altLang="en-US" sz="2000" dirty="0"/>
              <a:t>手机</a:t>
            </a:r>
            <a:r>
              <a:rPr lang="en-US" altLang="zh-CN" sz="2000" dirty="0"/>
              <a:t>APP-</a:t>
            </a:r>
            <a:r>
              <a:rPr lang="zh-CN" altLang="en-US" sz="2000" dirty="0"/>
              <a:t>课件学习</a:t>
            </a:r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945" y="2596515"/>
            <a:ext cx="3383915" cy="24942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362075"/>
            <a:ext cx="3409950" cy="9188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790" y="1365885"/>
            <a:ext cx="2766060" cy="54933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825" y="1353185"/>
            <a:ext cx="2755900" cy="54997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970" y="1353185"/>
            <a:ext cx="2734945" cy="549973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47320" y="5309235"/>
            <a:ext cx="342328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注意：部分学分课程暂未配置课件资源，完成课程下显示的模块内容即可。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032" y="217128"/>
            <a:ext cx="3050788" cy="546975"/>
          </a:xfrm>
        </p:spPr>
        <p:txBody>
          <a:bodyPr/>
          <a:lstStyle/>
          <a:p>
            <a:r>
              <a:rPr lang="zh-CN" altLang="en-US" sz="2000" dirty="0"/>
              <a:t>手机</a:t>
            </a:r>
            <a:r>
              <a:rPr lang="en-US" altLang="zh-CN" sz="2000" dirty="0"/>
              <a:t>APP-</a:t>
            </a:r>
            <a:r>
              <a:rPr lang="zh-CN" altLang="en-US" sz="2000" dirty="0"/>
              <a:t>知识点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40" y="1306830"/>
            <a:ext cx="2773045" cy="5553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535" y="1315085"/>
            <a:ext cx="2797175" cy="55537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535" y="1298575"/>
            <a:ext cx="2795905" cy="55587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860" y="1292860"/>
            <a:ext cx="3102610" cy="22567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rcRect b="14402"/>
          <a:stretch>
            <a:fillRect/>
          </a:stretch>
        </p:blipFill>
        <p:spPr>
          <a:xfrm>
            <a:off x="8911590" y="3862705"/>
            <a:ext cx="3103245" cy="2804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032" y="217128"/>
            <a:ext cx="3050788" cy="546975"/>
          </a:xfrm>
        </p:spPr>
        <p:txBody>
          <a:bodyPr/>
          <a:lstStyle/>
          <a:p>
            <a:r>
              <a:rPr lang="zh-CN" altLang="en-US" sz="2000" dirty="0"/>
              <a:t>手机</a:t>
            </a:r>
            <a:r>
              <a:rPr lang="en-US" altLang="zh-CN" sz="2000" dirty="0"/>
              <a:t>APP-</a:t>
            </a:r>
            <a:r>
              <a:rPr lang="zh-CN" altLang="en-US" sz="2000" dirty="0"/>
              <a:t>平时作业</a:t>
            </a:r>
            <a:endParaRPr lang="zh-CN" altLang="en-US" sz="20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2445" y="721995"/>
            <a:ext cx="3075305" cy="61207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065" y="744855"/>
            <a:ext cx="3034030" cy="2990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940" y="3998595"/>
            <a:ext cx="3041650" cy="256921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94310" y="1107440"/>
            <a:ext cx="4157980" cy="5492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注意：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每门课程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平时作业；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每次平时作业有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次考试机会，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对应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套不同试卷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每套试卷提交之后可以不限次数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从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考试记录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继续考试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修改作答，直至取得理想分数。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每次平时作业取两套试卷里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最高分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作为成绩。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032" y="217128"/>
            <a:ext cx="3050788" cy="546975"/>
          </a:xfrm>
        </p:spPr>
        <p:txBody>
          <a:bodyPr/>
          <a:lstStyle/>
          <a:p>
            <a:r>
              <a:rPr lang="zh-CN" altLang="en-US" sz="2000" dirty="0"/>
              <a:t>手机</a:t>
            </a:r>
            <a:r>
              <a:rPr lang="en-US" altLang="zh-CN" sz="2000" dirty="0"/>
              <a:t>APP-</a:t>
            </a:r>
            <a:r>
              <a:rPr lang="zh-CN" altLang="en-US" sz="2000" dirty="0"/>
              <a:t>历年真题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231775" y="1832610"/>
            <a:ext cx="342328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注意：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历年真题模块供学生考前复习，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不计入成绩考核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，课程资源将持续更新（未更新资源则不会显示该模块）。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操作同平时作业。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8480" y="873760"/>
            <a:ext cx="2982595" cy="5965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032" y="217128"/>
            <a:ext cx="3050788" cy="546975"/>
          </a:xfrm>
        </p:spPr>
        <p:txBody>
          <a:bodyPr/>
          <a:lstStyle/>
          <a:p>
            <a:r>
              <a:rPr lang="zh-CN" altLang="en-US" sz="2000" dirty="0"/>
              <a:t>手机</a:t>
            </a:r>
            <a:r>
              <a:rPr lang="en-US" altLang="zh-CN" sz="2000" dirty="0"/>
              <a:t>APP-</a:t>
            </a:r>
            <a:r>
              <a:rPr lang="zh-CN" altLang="en-US" sz="2000" dirty="0"/>
              <a:t>期末考试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60640" y="2286000"/>
            <a:ext cx="4198620" cy="297878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94310" y="1107440"/>
            <a:ext cx="7211060" cy="5492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注意：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每门课程有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三次考试机会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（对应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套不同试卷，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建议分开使用）；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每次考试机会（即每套试卷）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有效期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（倒计时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分钟），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倒计时结束后无法再作答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每套试卷有效期内可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不限次数从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考试记录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进入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继续考试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修改作答，直至取得理想分数。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取三套试卷中最高分作为成绩。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期末考试一般在笔试前两周统一开放，具体时间以实际通知为准。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032" y="217128"/>
            <a:ext cx="3050788" cy="546975"/>
          </a:xfrm>
        </p:spPr>
        <p:txBody>
          <a:bodyPr/>
          <a:lstStyle/>
          <a:p>
            <a:r>
              <a:rPr lang="zh-CN" altLang="en-US" sz="2000" dirty="0"/>
              <a:t>电脑端学习</a:t>
            </a:r>
            <a:endParaRPr lang="zh-CN" alt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305435" y="988060"/>
            <a:ext cx="10788650" cy="3820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70000"/>
              </a:lnSpc>
              <a:buFont typeface="Wingdings" panose="05000000000000000000" charset="0"/>
              <a:buChar char="l"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配备摄像头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70000"/>
              </a:lnSpc>
              <a:buFont typeface="Wingdings" panose="05000000000000000000" charset="0"/>
              <a:buChar char="l"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Adobe Flash Player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插件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70000"/>
              </a:lnSpc>
              <a:buFont typeface="Wingdings" panose="05000000000000000000" charset="0"/>
              <a:buChar char="l"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推荐使用：谷歌浏览器、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360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浏览器的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极速模式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70000"/>
              </a:lnSpc>
              <a:buFont typeface="Wingdings" panose="05000000000000000000" charset="0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 （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360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极速浏览器也需要选极速模式）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70000"/>
              </a:lnSpc>
              <a:buFont typeface="Wingdings" panose="05000000000000000000" charset="0"/>
              <a:buChar char="l"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60000"/>
              </a:lnSpc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107180"/>
            <a:ext cx="12178665" cy="225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707" t="1756" r="782" b="1463"/>
          <a:stretch>
            <a:fillRect/>
          </a:stretch>
        </p:blipFill>
        <p:spPr>
          <a:xfrm>
            <a:off x="441325" y="1040130"/>
            <a:ext cx="10800715" cy="567118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07422" y="233638"/>
            <a:ext cx="3050788" cy="546975"/>
          </a:xfrm>
        </p:spPr>
        <p:txBody>
          <a:bodyPr/>
          <a:p>
            <a:r>
              <a:rPr lang="zh-CN" altLang="en-US" sz="2000" dirty="0"/>
              <a:t>登录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07422" y="233638"/>
            <a:ext cx="3050788" cy="546975"/>
          </a:xfrm>
        </p:spPr>
        <p:txBody>
          <a:bodyPr/>
          <a:p>
            <a:r>
              <a:rPr lang="zh-CN" altLang="en-US" sz="2000" dirty="0"/>
              <a:t>核对信息、上传照片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12513"/>
          <a:stretch>
            <a:fillRect/>
          </a:stretch>
        </p:blipFill>
        <p:spPr>
          <a:xfrm>
            <a:off x="214630" y="1241425"/>
            <a:ext cx="11657330" cy="46716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07422" y="233638"/>
            <a:ext cx="3050788" cy="546975"/>
          </a:xfrm>
        </p:spPr>
        <p:txBody>
          <a:bodyPr/>
          <a:p>
            <a:r>
              <a:rPr lang="zh-CN" altLang="en-US" sz="2000" dirty="0"/>
              <a:t>选课</a:t>
            </a:r>
            <a:endParaRPr lang="zh-CN" altLang="en-US" sz="2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670" y="850265"/>
            <a:ext cx="10862945" cy="58661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</a:t>
            </a:r>
            <a:r>
              <a:rPr lang="zh-CN" altLang="en-US" sz="2000" dirty="0" smtClean="0"/>
              <a:t>助学政策</a:t>
            </a:r>
            <a:endParaRPr lang="zh-CN" altLang="en-US" sz="20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36882" y="1853092"/>
          <a:ext cx="11611610" cy="39555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08015"/>
                <a:gridCol w="5903414"/>
              </a:tblGrid>
              <a:tr h="6623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网络助学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过程性考核</a:t>
                      </a:r>
                      <a:r>
                        <a:rPr lang="zh-CN" altLang="en-US" sz="2000" dirty="0" smtClean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（专业课）</a:t>
                      </a:r>
                      <a:endParaRPr lang="zh-CN" altLang="en-US" sz="2000" dirty="0" smtClean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网络助学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—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学分认定</a:t>
                      </a:r>
                      <a:r>
                        <a:rPr lang="zh-CN" altLang="en-US" sz="2000" dirty="0" smtClean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（公共课、选课）</a:t>
                      </a:r>
                      <a:endParaRPr lang="zh-CN" altLang="en-US" sz="2000" dirty="0" smtClean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8021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过考成绩 </a:t>
                      </a:r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×30%</a:t>
                      </a:r>
                      <a:r>
                        <a:rPr lang="en-US" altLang="zh-CN" sz="20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 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机考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统考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成绩 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× 70%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学分认定成绩 </a:t>
                      </a:r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× 40%</a:t>
                      </a:r>
                      <a:r>
                        <a:rPr lang="en-US" altLang="zh-CN" sz="20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2000" dirty="0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 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机考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统考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成绩 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× 60%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920875">
                <a:tc>
                  <a:txBody>
                    <a:bodyPr/>
                    <a:lstStyle/>
                    <a:p>
                      <a:pPr marL="9525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举例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某考生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审计学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课程的统考成绩为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49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分，因参加了过程性考核，获得了网络助学成绩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95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分，折算后：</a:t>
                      </a:r>
                      <a:r>
                        <a:rPr lang="en-US" altLang="zh-CN" sz="20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95 × 30%</a:t>
                      </a:r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+ 49</a:t>
                      </a:r>
                      <a:r>
                        <a:rPr lang="en-US" altLang="zh-CN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× 70% </a:t>
                      </a:r>
                      <a:r>
                        <a:rPr lang="zh-CN" altLang="en-US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≈ </a:t>
                      </a:r>
                      <a:r>
                        <a:rPr lang="en-US" altLang="zh-CN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63</a:t>
                      </a:r>
                      <a:r>
                        <a:rPr lang="zh-CN" altLang="en-US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分。</a:t>
                      </a:r>
                      <a:endParaRPr lang="zh-CN" altLang="en-US" sz="2000" dirty="0" smtClean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7155" indent="-20955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lang="zh-CN" altLang="en-US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举例</a:t>
                      </a:r>
                      <a:r>
                        <a:rPr lang="en-US" altLang="zh-CN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lang="zh-CN" altLang="en-US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某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考生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英语（二）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课程的统考成绩为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分，因参加了学分认定，获得了网络助学成绩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95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分，折算后：</a:t>
                      </a:r>
                      <a:r>
                        <a:rPr lang="en-US" altLang="zh-CN" sz="20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95 × 40%</a:t>
                      </a:r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+ 40</a:t>
                      </a:r>
                      <a:r>
                        <a:rPr lang="en-US" altLang="zh-CN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× 60% </a:t>
                      </a:r>
                      <a:r>
                        <a:rPr lang="zh-CN" altLang="en-US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≈ </a:t>
                      </a:r>
                      <a:r>
                        <a:rPr lang="en-US" altLang="zh-CN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62</a:t>
                      </a:r>
                      <a:r>
                        <a:rPr lang="zh-CN" altLang="en-US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分。</a:t>
                      </a:r>
                      <a:endParaRPr lang="en-US" altLang="zh-CN" sz="20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570230">
                <a:tc>
                  <a:txBody>
                    <a:bodyPr/>
                    <a:p>
                      <a:pPr marL="9525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16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100</a:t>
                      </a:r>
                      <a:r>
                        <a:rPr lang="zh-CN" altLang="en-US" sz="16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（网学）</a:t>
                      </a:r>
                      <a:r>
                        <a:rPr lang="en-US" altLang="zh-CN" sz="16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</a:t>
                      </a:r>
                      <a:r>
                        <a:rPr lang="en-US" altLang="zh-CN" sz="1600" b="1" dirty="0" smtClean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× 30% + 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43</a:t>
                      </a:r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（机考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统考）</a:t>
                      </a:r>
                      <a:r>
                        <a:rPr lang="en-US" altLang="zh-CN" sz="1600" b="1" dirty="0" smtClean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× 70% </a:t>
                      </a:r>
                      <a:r>
                        <a:rPr lang="zh-CN" altLang="en-US" sz="1600" b="1" dirty="0" smtClean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≈ </a:t>
                      </a:r>
                      <a:r>
                        <a:rPr lang="en-US" altLang="zh-CN" sz="1600" b="1" dirty="0" smtClean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60</a:t>
                      </a:r>
                      <a:r>
                        <a:rPr lang="zh-CN" altLang="en-US" sz="1600" b="1" dirty="0" smtClean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分</a:t>
                      </a:r>
                      <a:endParaRPr lang="zh-CN" altLang="en-US" sz="1600" b="1" dirty="0" smtClean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97155" indent="-20955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16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100</a:t>
                      </a:r>
                      <a:r>
                        <a:rPr lang="zh-CN" altLang="en-US" sz="16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（网学）</a:t>
                      </a:r>
                      <a:r>
                        <a:rPr lang="en-US" altLang="zh-CN" sz="16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</a:t>
                      </a:r>
                      <a:r>
                        <a:rPr lang="en-US" altLang="zh-CN" sz="1600" b="1" dirty="0" smtClean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× 40% + 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34</a:t>
                      </a:r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（</a:t>
                      </a:r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机考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统考</a:t>
                      </a:r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）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</a:t>
                      </a:r>
                      <a:r>
                        <a:rPr lang="en-US" altLang="zh-CN" sz="1600" b="1" dirty="0" smtClean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× 60% </a:t>
                      </a:r>
                      <a:r>
                        <a:rPr lang="zh-CN" altLang="en-US" sz="1600" b="1" dirty="0" smtClean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≈ </a:t>
                      </a:r>
                      <a:r>
                        <a:rPr lang="en-US" altLang="zh-CN" sz="1600" b="1" dirty="0" smtClean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60</a:t>
                      </a:r>
                      <a:r>
                        <a:rPr lang="zh-CN" altLang="en-US" sz="1600" b="1" dirty="0" smtClean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分</a:t>
                      </a:r>
                      <a:endParaRPr lang="zh-CN" altLang="en-US" sz="1600" b="1" baseline="0" dirty="0" smtClean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10"/>
          <p:cNvSpPr txBox="1"/>
          <p:nvPr/>
        </p:nvSpPr>
        <p:spPr>
          <a:xfrm>
            <a:off x="275690" y="1019731"/>
            <a:ext cx="842210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什么是网络助学过程性考核和学分认定？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07422" y="233638"/>
            <a:ext cx="3050788" cy="546975"/>
          </a:xfrm>
        </p:spPr>
        <p:txBody>
          <a:bodyPr/>
          <a:p>
            <a:r>
              <a:rPr lang="zh-CN" altLang="en-US" sz="2000" dirty="0"/>
              <a:t>缴费、支付</a:t>
            </a:r>
            <a:endParaRPr lang="en-US" altLang="zh-CN" sz="2000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0360" y="1640205"/>
            <a:ext cx="6864985" cy="39338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4413" r="29231" b="11592"/>
          <a:stretch>
            <a:fillRect/>
          </a:stretch>
        </p:blipFill>
        <p:spPr>
          <a:xfrm>
            <a:off x="7260590" y="1640205"/>
            <a:ext cx="4854575" cy="39338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07422" y="233638"/>
            <a:ext cx="3050788" cy="546975"/>
          </a:xfrm>
        </p:spPr>
        <p:txBody>
          <a:bodyPr/>
          <a:p>
            <a:r>
              <a:rPr lang="zh-CN" altLang="en-US" sz="2000" dirty="0"/>
              <a:t>学习</a:t>
            </a:r>
            <a:endParaRPr lang="zh-CN" altLang="en-US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415" y="949960"/>
            <a:ext cx="10285095" cy="560451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07422" y="233638"/>
            <a:ext cx="3050788" cy="546975"/>
          </a:xfrm>
        </p:spPr>
        <p:txBody>
          <a:bodyPr/>
          <a:p>
            <a:r>
              <a:rPr lang="zh-CN" altLang="en-US" sz="2000" dirty="0"/>
              <a:t>图像采集</a:t>
            </a:r>
            <a:endParaRPr lang="zh-CN" altLang="en-US" sz="2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1263" t="1744" r="1527" b="6463"/>
          <a:stretch>
            <a:fillRect/>
          </a:stretch>
        </p:blipFill>
        <p:spPr>
          <a:xfrm>
            <a:off x="4208780" y="2032000"/>
            <a:ext cx="3556000" cy="34486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75" y="2032635"/>
            <a:ext cx="3552190" cy="34201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965" y="2030095"/>
            <a:ext cx="3562985" cy="344614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07422" y="233638"/>
            <a:ext cx="3050788" cy="546975"/>
          </a:xfrm>
        </p:spPr>
        <p:txBody>
          <a:bodyPr/>
          <a:p>
            <a:r>
              <a:rPr lang="zh-CN" altLang="en-US" sz="2000" dirty="0"/>
              <a:t>课件学习</a:t>
            </a:r>
            <a:endParaRPr lang="zh-CN" altLang="en-US" sz="2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930" y="851535"/>
            <a:ext cx="10145395" cy="2085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" y="3074035"/>
            <a:ext cx="10145395" cy="31877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07422" y="233638"/>
            <a:ext cx="3050788" cy="546975"/>
          </a:xfrm>
        </p:spPr>
        <p:txBody>
          <a:bodyPr/>
          <a:p>
            <a:r>
              <a:rPr lang="zh-CN" altLang="en-US" sz="2000" dirty="0"/>
              <a:t>课件学习</a:t>
            </a:r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790" y="1938020"/>
            <a:ext cx="9753600" cy="46691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5265" y="887730"/>
            <a:ext cx="102876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不要倍速播放、不要拖进度条快进（播放过程中会随机弹出知识点测评）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可以反复学习累计时长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07422" y="233638"/>
            <a:ext cx="3050788" cy="546975"/>
          </a:xfrm>
        </p:spPr>
        <p:txBody>
          <a:bodyPr/>
          <a:p>
            <a:r>
              <a:rPr lang="zh-CN" altLang="en-US" sz="2000" dirty="0"/>
              <a:t>知识点测评</a:t>
            </a:r>
            <a:endParaRPr lang="zh-CN" altLang="en-US" sz="2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820" y="932180"/>
            <a:ext cx="11767820" cy="5657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1029"/>
          <a:stretch>
            <a:fillRect/>
          </a:stretch>
        </p:blipFill>
        <p:spPr>
          <a:xfrm>
            <a:off x="216535" y="2381250"/>
            <a:ext cx="4949190" cy="420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687" t="1224"/>
          <a:stretch>
            <a:fillRect/>
          </a:stretch>
        </p:blipFill>
        <p:spPr>
          <a:xfrm>
            <a:off x="7021830" y="2440940"/>
            <a:ext cx="4956810" cy="414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07422" y="233638"/>
            <a:ext cx="3050788" cy="546975"/>
          </a:xfrm>
        </p:spPr>
        <p:txBody>
          <a:bodyPr/>
          <a:p>
            <a:r>
              <a:rPr lang="zh-CN" altLang="en-US" sz="2000" dirty="0"/>
              <a:t>知识点测评</a:t>
            </a:r>
            <a:endParaRPr lang="zh-CN" altLang="en-US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470" y="975995"/>
            <a:ext cx="9496425" cy="20859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0" y="3061970"/>
            <a:ext cx="3883660" cy="367855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07422" y="233638"/>
            <a:ext cx="3050788" cy="546975"/>
          </a:xfrm>
        </p:spPr>
        <p:txBody>
          <a:bodyPr/>
          <a:p>
            <a:r>
              <a:rPr lang="zh-CN" altLang="en-US" sz="2000" dirty="0"/>
              <a:t>平时作业</a:t>
            </a:r>
            <a:endParaRPr lang="zh-CN" altLang="en-US" sz="2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580" y="899160"/>
            <a:ext cx="8896350" cy="1914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" y="2813685"/>
            <a:ext cx="8896985" cy="422021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07422" y="233638"/>
            <a:ext cx="3050788" cy="546975"/>
          </a:xfrm>
        </p:spPr>
        <p:txBody>
          <a:bodyPr/>
          <a:p>
            <a:r>
              <a:rPr lang="zh-CN" altLang="en-US" sz="2000" dirty="0"/>
              <a:t>平时作业</a:t>
            </a:r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" y="892175"/>
            <a:ext cx="10616565" cy="596646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07422" y="233638"/>
            <a:ext cx="3050788" cy="546975"/>
          </a:xfrm>
        </p:spPr>
        <p:txBody>
          <a:bodyPr/>
          <a:p>
            <a:r>
              <a:rPr lang="zh-CN" altLang="en-US" sz="2000" dirty="0"/>
              <a:t>平时作业</a:t>
            </a:r>
            <a:endParaRPr lang="zh-CN" altLang="en-US" sz="20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672"/>
          <a:stretch>
            <a:fillRect/>
          </a:stretch>
        </p:blipFill>
        <p:spPr>
          <a:xfrm>
            <a:off x="201930" y="5134610"/>
            <a:ext cx="11420475" cy="13569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l="1380" t="3857" r="1512" b="5143"/>
          <a:stretch>
            <a:fillRect/>
          </a:stretch>
        </p:blipFill>
        <p:spPr>
          <a:xfrm>
            <a:off x="2976880" y="1228725"/>
            <a:ext cx="6076950" cy="12134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b="63864"/>
          <a:stretch>
            <a:fillRect/>
          </a:stretch>
        </p:blipFill>
        <p:spPr>
          <a:xfrm>
            <a:off x="189865" y="2866390"/>
            <a:ext cx="11432540" cy="19596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</a:t>
            </a:r>
            <a:r>
              <a:rPr lang="zh-CN" altLang="en-US" sz="2000" dirty="0" smtClean="0"/>
              <a:t>助学政策</a:t>
            </a:r>
            <a:endParaRPr lang="zh-CN" altLang="en-US" sz="20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8289" y="1701322"/>
          <a:ext cx="11611610" cy="4582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40120"/>
                <a:gridCol w="5571309"/>
              </a:tblGrid>
              <a:tr h="6623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过程性考核</a:t>
                      </a:r>
                      <a:r>
                        <a:rPr lang="zh-CN" altLang="en-US" sz="2000" dirty="0" smtClean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（专业课）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学分认定</a:t>
                      </a:r>
                      <a:r>
                        <a:rPr lang="zh-CN" altLang="en-US" sz="2000" dirty="0" smtClean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（公共课、选课）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28866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视频课件（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6-12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课时） 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en-US" altLang="zh-CN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en-US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知识点测评      </a:t>
                      </a:r>
                      <a:r>
                        <a:rPr lang="en-US" altLang="zh-CN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25%</a:t>
                      </a:r>
                      <a:endParaRPr lang="en-US" altLang="zh-CN" sz="20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五次平时作业（每次</a:t>
                      </a:r>
                      <a:r>
                        <a:rPr lang="en-US" altLang="zh-CN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  <a:r>
                        <a:rPr lang="zh-CN" altLang="en-US" sz="2000" baseline="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在线</a:t>
                      </a:r>
                      <a:r>
                        <a:rPr lang="zh-CN" altLang="en-US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试卷）          </a:t>
                      </a:r>
                      <a:r>
                        <a:rPr lang="en-US" altLang="zh-CN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30%</a:t>
                      </a:r>
                      <a:endParaRPr lang="en-US" altLang="zh-CN" sz="20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期末考试（</a:t>
                      </a:r>
                      <a:r>
                        <a:rPr lang="en-US" altLang="zh-CN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  <a:r>
                        <a:rPr lang="zh-CN" altLang="en-US" sz="2000" baseline="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在线</a:t>
                      </a:r>
                      <a:r>
                        <a:rPr lang="zh-CN" altLang="en-US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试卷）                        </a:t>
                      </a:r>
                      <a:r>
                        <a:rPr lang="en-US" altLang="zh-CN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30%</a:t>
                      </a:r>
                      <a:endParaRPr lang="en-US" altLang="zh-CN" sz="20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学习表现（由老师掌控）                          </a:t>
                      </a:r>
                      <a:r>
                        <a:rPr lang="en-US" altLang="zh-CN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15%</a:t>
                      </a:r>
                      <a:r>
                        <a:rPr lang="zh-CN" altLang="en-US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20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历年真题                                           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2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五次平时作业（每次</a:t>
                      </a:r>
                      <a:r>
                        <a:rPr lang="en-US" altLang="zh-CN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  <a:r>
                        <a:rPr lang="zh-CN" altLang="en-US" sz="2000" baseline="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在线</a:t>
                      </a:r>
                      <a:r>
                        <a:rPr lang="zh-CN" altLang="en-US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试卷）      </a:t>
                      </a:r>
                      <a:r>
                        <a:rPr lang="en-US" altLang="zh-CN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40%</a:t>
                      </a:r>
                      <a:endParaRPr lang="en-US" altLang="zh-CN" sz="20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lnSpc>
                          <a:spcPct val="2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学分认定考试（</a:t>
                      </a:r>
                      <a:r>
                        <a:rPr lang="en-US" altLang="zh-CN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  <a:r>
                        <a:rPr lang="zh-CN" altLang="en-US" sz="2000" baseline="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在线</a:t>
                      </a:r>
                      <a:r>
                        <a:rPr lang="zh-CN" altLang="en-US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试卷）             </a:t>
                      </a:r>
                      <a:r>
                        <a:rPr lang="en-US" altLang="zh-CN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60%</a:t>
                      </a:r>
                      <a:endParaRPr lang="en-US" altLang="zh-CN" sz="20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lnSpc>
                          <a:spcPct val="2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视频课件</a:t>
                      </a:r>
                      <a:endParaRPr lang="zh-CN" altLang="zh-CN" sz="20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lnSpc>
                          <a:spcPct val="2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2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历年真题</a:t>
                      </a:r>
                      <a:endParaRPr lang="zh-CN" altLang="zh-CN" sz="20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lnSpc>
                          <a:spcPct val="210000"/>
                        </a:lnSpc>
                        <a:buFont typeface="Arial" panose="020B0604020202020204" pitchFamily="34" charset="0"/>
                        <a:buChar char="•"/>
                      </a:pPr>
                      <a:endParaRPr lang="zh-CN" altLang="zh-CN" sz="20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6311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0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一般笔试前两周内统一开放考试，具体时间以实际通知为准。</a:t>
                      </a:r>
                      <a:endParaRPr lang="zh-CN" altLang="en-US" sz="20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4" name="文本框 10"/>
          <p:cNvSpPr txBox="1"/>
          <p:nvPr/>
        </p:nvSpPr>
        <p:spPr>
          <a:xfrm>
            <a:off x="275690" y="1019731"/>
            <a:ext cx="842210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网络助学过程性考核和学分认定需要完成哪些学习内容？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07422" y="233638"/>
            <a:ext cx="3050788" cy="546975"/>
          </a:xfrm>
        </p:spPr>
        <p:txBody>
          <a:bodyPr/>
          <a:p>
            <a:r>
              <a:rPr lang="zh-CN" altLang="en-US" sz="2000" dirty="0"/>
              <a:t>历年真题</a:t>
            </a:r>
            <a:endParaRPr lang="zh-CN" altLang="en-US" sz="20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990" y="946785"/>
            <a:ext cx="10125075" cy="1905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" y="3063240"/>
            <a:ext cx="10125710" cy="347599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07422" y="233638"/>
            <a:ext cx="3050788" cy="546975"/>
          </a:xfrm>
        </p:spPr>
        <p:txBody>
          <a:bodyPr/>
          <a:p>
            <a:r>
              <a:rPr lang="zh-CN" altLang="en-US" sz="2000" dirty="0"/>
              <a:t>期末考试</a:t>
            </a:r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675" y="946785"/>
            <a:ext cx="9810750" cy="190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" y="3075940"/>
            <a:ext cx="9810115" cy="188150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032" y="217128"/>
            <a:ext cx="3050788" cy="546975"/>
          </a:xfrm>
        </p:spPr>
        <p:txBody>
          <a:bodyPr/>
          <a:lstStyle/>
          <a:p>
            <a:r>
              <a:rPr lang="zh-CN" altLang="zh-CN" sz="2000" dirty="0"/>
              <a:t>报名、学习时间</a:t>
            </a:r>
            <a:endParaRPr lang="zh-CN" altLang="zh-CN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27369" y="1035072"/>
            <a:ext cx="9884979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报名截止时间：</a:t>
            </a:r>
            <a:r>
              <a:rPr 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2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学习截止时间：</a:t>
            </a:r>
            <a:r>
              <a:rPr 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日（统考笔试之前）</a:t>
            </a:r>
            <a:endParaRPr lang="zh-CN" altLang="en-US" sz="2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期末考试：一般在笔试前两周统一开放，具体以实际通知为准。</a:t>
            </a:r>
            <a:endParaRPr lang="zh-CN" altLang="en-US" sz="2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网学成绩有效期：三年（连续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个考期）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网学报名咨询及学习过程中的技术支持：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王老师  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QQ: 3349774394      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0731-82932726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注：有问题请一定要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及时截图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反馈！！！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032" y="217128"/>
            <a:ext cx="3050788" cy="546975"/>
          </a:xfrm>
        </p:spPr>
        <p:txBody>
          <a:bodyPr/>
          <a:lstStyle/>
          <a:p>
            <a:r>
              <a:rPr lang="zh-CN" altLang="en-US" sz="2000" dirty="0"/>
              <a:t>手机</a:t>
            </a:r>
            <a:r>
              <a:rPr lang="en-US" altLang="zh-CN" sz="2000" dirty="0"/>
              <a:t>APP-</a:t>
            </a:r>
            <a:r>
              <a:rPr lang="zh-CN" altLang="en-US" sz="2000" dirty="0"/>
              <a:t>下载安装</a:t>
            </a:r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7645" y="1271905"/>
            <a:ext cx="3475990" cy="34194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9280" y="4775200"/>
            <a:ext cx="2468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37233" y="4852670"/>
            <a:ext cx="329882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 APP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右上角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扫码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验证学校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（学校验证码见第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页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33165" y="1279525"/>
            <a:ext cx="4271010" cy="34245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75480" y="4794885"/>
            <a:ext cx="242697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苹果手机需要设置信任后才能使用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（详细步骤见第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页）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"/>
          <p:cNvSpPr txBox="1"/>
          <p:nvPr/>
        </p:nvSpPr>
        <p:spPr>
          <a:xfrm>
            <a:off x="1594520" y="437436"/>
            <a:ext cx="909587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0"/>
          <p:cNvSpPr txBox="1"/>
          <p:nvPr/>
        </p:nvSpPr>
        <p:spPr>
          <a:xfrm>
            <a:off x="1517050" y="6026071"/>
            <a:ext cx="909587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先      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下载安装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再    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设置信任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5954" r="13123"/>
          <a:stretch>
            <a:fillRect/>
          </a:stretch>
        </p:blipFill>
        <p:spPr>
          <a:xfrm>
            <a:off x="152400" y="1563370"/>
            <a:ext cx="2513330" cy="39535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310" y="1563370"/>
            <a:ext cx="2793365" cy="39604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r="934"/>
          <a:stretch>
            <a:fillRect/>
          </a:stretch>
        </p:blipFill>
        <p:spPr>
          <a:xfrm>
            <a:off x="5864225" y="1563370"/>
            <a:ext cx="2891155" cy="39604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3025" y="1562735"/>
            <a:ext cx="2933065" cy="3961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" y="168910"/>
            <a:ext cx="12176125" cy="6661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032" y="217128"/>
            <a:ext cx="3050788" cy="546975"/>
          </a:xfrm>
        </p:spPr>
        <p:txBody>
          <a:bodyPr/>
          <a:lstStyle/>
          <a:p>
            <a:r>
              <a:rPr lang="zh-CN" altLang="en-US" sz="2000" dirty="0"/>
              <a:t>手机</a:t>
            </a:r>
            <a:r>
              <a:rPr lang="en-US" altLang="zh-CN" sz="2000" dirty="0"/>
              <a:t>APP-</a:t>
            </a:r>
            <a:r>
              <a:rPr lang="zh-CN" altLang="en-US" sz="2000" dirty="0"/>
              <a:t>登录</a:t>
            </a:r>
            <a:endParaRPr lang="zh-CN" altLang="en-US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1351"/>
          <a:stretch>
            <a:fillRect/>
          </a:stretch>
        </p:blipFill>
        <p:spPr>
          <a:xfrm>
            <a:off x="5704840" y="1530350"/>
            <a:ext cx="2643505" cy="530352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16865" y="960120"/>
            <a:ext cx="3589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登录（账号密码都是身份证）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86475" y="1012825"/>
            <a:ext cx="30822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核对个人信息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10" y="1503680"/>
            <a:ext cx="2665730" cy="5331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032" y="217128"/>
            <a:ext cx="3050788" cy="546975"/>
          </a:xfrm>
        </p:spPr>
        <p:txBody>
          <a:bodyPr/>
          <a:lstStyle/>
          <a:p>
            <a:r>
              <a:rPr lang="zh-CN" altLang="en-US" sz="2000" dirty="0"/>
              <a:t>手机</a:t>
            </a:r>
            <a:r>
              <a:rPr lang="en-US" altLang="zh-CN" sz="2000" dirty="0"/>
              <a:t>APP-</a:t>
            </a:r>
            <a:r>
              <a:rPr lang="zh-CN" altLang="en-US" sz="2000" dirty="0"/>
              <a:t>上传照片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95" y="1487170"/>
            <a:ext cx="2666365" cy="5353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390" y="1487805"/>
            <a:ext cx="2705735" cy="53460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825" y="1462405"/>
            <a:ext cx="2687320" cy="538988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629775" y="1489075"/>
            <a:ext cx="211455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注意：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学习、考试需要人脸识别，请先上传照片，否则无法进入学习、考试。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032" y="217128"/>
            <a:ext cx="3050788" cy="546975"/>
          </a:xfrm>
        </p:spPr>
        <p:txBody>
          <a:bodyPr/>
          <a:lstStyle/>
          <a:p>
            <a:r>
              <a:rPr lang="zh-CN" altLang="en-US" sz="2000" dirty="0"/>
              <a:t>手机</a:t>
            </a:r>
            <a:r>
              <a:rPr lang="en-US" altLang="zh-CN" sz="2000" dirty="0"/>
              <a:t>APP-</a:t>
            </a:r>
            <a:r>
              <a:rPr lang="zh-CN" altLang="en-US" sz="2000" dirty="0"/>
              <a:t>选课缴费</a:t>
            </a:r>
            <a:endParaRPr lang="zh-CN" altLang="en-US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1024"/>
          <a:stretch>
            <a:fillRect/>
          </a:stretch>
        </p:blipFill>
        <p:spPr>
          <a:xfrm>
            <a:off x="426720" y="1797685"/>
            <a:ext cx="2470150" cy="49872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145" y="1804670"/>
            <a:ext cx="2489200" cy="49733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680" y="1801495"/>
            <a:ext cx="2467610" cy="49796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155" y="1771015"/>
            <a:ext cx="2520315" cy="504063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03860" y="927735"/>
            <a:ext cx="856488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注意：只能选择机考或者统考已经报考成功的课程，不要多报。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ee7663a6-b241-4e9e-ab1a-ab7e1ee9abc3}"/>
</p:tagLst>
</file>

<file path=ppt/tags/tag2.xml><?xml version="1.0" encoding="utf-8"?>
<p:tagLst xmlns:p="http://schemas.openxmlformats.org/presentationml/2006/main">
  <p:tag name="KSO_WM_UNIT_TABLE_BEAUTIFY" val="smartTable{4f072983-ae34-4426-92e0-0c018f98b50e}"/>
</p:tagLst>
</file>

<file path=ppt/tags/tag3.xml><?xml version="1.0" encoding="utf-8"?>
<p:tagLst xmlns:p="http://schemas.openxmlformats.org/presentationml/2006/main">
  <p:tag name="KSO_WM_UNIT_PLACING_PICTURE_USER_VIEWPORT" val="{&quot;height&quot;:3517,&quot;width&quot;:3575}"/>
</p:tagLst>
</file>

<file path=ppt/tags/tag4.xml><?xml version="1.0" encoding="utf-8"?>
<p:tagLst xmlns:p="http://schemas.openxmlformats.org/presentationml/2006/main">
  <p:tag name="KSO_WM_UNIT_PLACING_PICTURE_USER_VIEWPORT" val="{&quot;height&quot;:3517,&quot;width&quot;:4387}"/>
</p:tagLst>
</file>

<file path=ppt/tags/tag5.xml><?xml version="1.0" encoding="utf-8"?>
<p:tagLst xmlns:p="http://schemas.openxmlformats.org/presentationml/2006/main">
  <p:tag name="KSO_WM_UNIT_PLACING_PICTURE_USER_VIEWPORT" val="{&quot;height&quot;:8025,&quot;width&quot;:15015}"/>
</p:tagLst>
</file>

<file path=ppt/tags/tag6.xml><?xml version="1.0" encoding="utf-8"?>
<p:tagLst xmlns:p="http://schemas.openxmlformats.org/presentationml/2006/main">
  <p:tag name="KSO_WM_UNIT_PLACING_PICTURE_USER_VIEWPORT" val="{&quot;height&quot;:6034,&quot;width&quot;:10531}"/>
</p:tagLst>
</file>

<file path=ppt/tags/tag7.xml><?xml version="1.0" encoding="utf-8"?>
<p:tagLst xmlns:p="http://schemas.openxmlformats.org/presentationml/2006/main">
  <p:tag name="KSO_WM_UNIT_PLACING_PICTURE_USER_VIEWPORT" val="{&quot;height&quot;:7350,&quot;width&quot;:12870}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1769</Words>
  <Application>WPS 演示</Application>
  <PresentationFormat>自定义</PresentationFormat>
  <Paragraphs>176</Paragraphs>
  <Slides>32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4" baseType="lpstr">
      <vt:lpstr>Arial</vt:lpstr>
      <vt:lpstr>宋体</vt:lpstr>
      <vt:lpstr>Wingdings</vt:lpstr>
      <vt:lpstr>迷你简汉真广标</vt:lpstr>
      <vt:lpstr>Impact</vt:lpstr>
      <vt:lpstr>微软雅黑</vt:lpstr>
      <vt:lpstr>Wingdings</vt:lpstr>
      <vt:lpstr>Arial Unicode MS</vt:lpstr>
      <vt:lpstr>Calibri Light</vt:lpstr>
      <vt:lpstr>Calibri</vt:lpstr>
      <vt:lpstr>2_Office 主题</vt:lpstr>
      <vt:lpstr>1_Office 主题</vt:lpstr>
      <vt:lpstr>PowerPoint 演示文稿</vt:lpstr>
      <vt:lpstr> 助学政策</vt:lpstr>
      <vt:lpstr> 助学政策</vt:lpstr>
      <vt:lpstr>手机APP-下载安装</vt:lpstr>
      <vt:lpstr>PowerPoint 演示文稿</vt:lpstr>
      <vt:lpstr>PowerPoint 演示文稿</vt:lpstr>
      <vt:lpstr>手机APP-登录</vt:lpstr>
      <vt:lpstr>手机APP-上传照片</vt:lpstr>
      <vt:lpstr>手机APP-选课缴费</vt:lpstr>
      <vt:lpstr>手机APP-学习</vt:lpstr>
      <vt:lpstr>手机APP-课件学习</vt:lpstr>
      <vt:lpstr>手机APP-知识点</vt:lpstr>
      <vt:lpstr>手机APP-平时作业</vt:lpstr>
      <vt:lpstr>手机APP-历年真题</vt:lpstr>
      <vt:lpstr>手机APP-期末考试</vt:lpstr>
      <vt:lpstr>电脑端学习</vt:lpstr>
      <vt:lpstr>登录</vt:lpstr>
      <vt:lpstr>核对信息、上传照片</vt:lpstr>
      <vt:lpstr>选课</vt:lpstr>
      <vt:lpstr>缴费、支付</vt:lpstr>
      <vt:lpstr>学习</vt:lpstr>
      <vt:lpstr>图像采集</vt:lpstr>
      <vt:lpstr>课件学习</vt:lpstr>
      <vt:lpstr>课件学习</vt:lpstr>
      <vt:lpstr>知识点测评</vt:lpstr>
      <vt:lpstr>知识点测评</vt:lpstr>
      <vt:lpstr>平时作业</vt:lpstr>
      <vt:lpstr>平时作业</vt:lpstr>
      <vt:lpstr>平时作业</vt:lpstr>
      <vt:lpstr>历年真题</vt:lpstr>
      <vt:lpstr>期末考试</vt:lpstr>
      <vt:lpstr>报名、学习时间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杜鹏亮</dc:creator>
  <cp:lastModifiedBy>Administrator</cp:lastModifiedBy>
  <cp:revision>281</cp:revision>
  <dcterms:created xsi:type="dcterms:W3CDTF">2014-10-31T09:28:00Z</dcterms:created>
  <dcterms:modified xsi:type="dcterms:W3CDTF">2021-01-08T03:17:37Z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